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68" r:id="rId3"/>
    <p:sldId id="369" r:id="rId4"/>
    <p:sldId id="370" r:id="rId5"/>
    <p:sldId id="371" r:id="rId6"/>
    <p:sldId id="524" r:id="rId7"/>
    <p:sldId id="372" r:id="rId8"/>
    <p:sldId id="525" r:id="rId9"/>
    <p:sldId id="526" r:id="rId10"/>
    <p:sldId id="521" r:id="rId11"/>
    <p:sldId id="522" r:id="rId12"/>
    <p:sldId id="376" r:id="rId13"/>
    <p:sldId id="498" r:id="rId14"/>
    <p:sldId id="496" r:id="rId15"/>
    <p:sldId id="497" r:id="rId16"/>
    <p:sldId id="499" r:id="rId17"/>
    <p:sldId id="500" r:id="rId18"/>
    <p:sldId id="501" r:id="rId19"/>
    <p:sldId id="503" r:id="rId20"/>
    <p:sldId id="502" r:id="rId21"/>
    <p:sldId id="504" r:id="rId22"/>
    <p:sldId id="505" r:id="rId23"/>
    <p:sldId id="506" r:id="rId24"/>
    <p:sldId id="507" r:id="rId25"/>
    <p:sldId id="508" r:id="rId26"/>
    <p:sldId id="441" r:id="rId27"/>
    <p:sldId id="534" r:id="rId28"/>
    <p:sldId id="444" r:id="rId29"/>
    <p:sldId id="442" r:id="rId30"/>
    <p:sldId id="514" r:id="rId31"/>
    <p:sldId id="515" r:id="rId32"/>
    <p:sldId id="516" r:id="rId33"/>
    <p:sldId id="533" r:id="rId34"/>
    <p:sldId id="511" r:id="rId35"/>
    <p:sldId id="512" r:id="rId36"/>
    <p:sldId id="513" r:id="rId37"/>
    <p:sldId id="263" r:id="rId38"/>
    <p:sldId id="264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3" r:id="rId57"/>
    <p:sldId id="464" r:id="rId58"/>
    <p:sldId id="465" r:id="rId59"/>
    <p:sldId id="466" r:id="rId60"/>
    <p:sldId id="467" r:id="rId61"/>
    <p:sldId id="468" r:id="rId62"/>
    <p:sldId id="469" r:id="rId63"/>
    <p:sldId id="470" r:id="rId64"/>
    <p:sldId id="471" r:id="rId65"/>
    <p:sldId id="472" r:id="rId66"/>
    <p:sldId id="473" r:id="rId67"/>
    <p:sldId id="474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492" r:id="rId86"/>
    <p:sldId id="493" r:id="rId87"/>
    <p:sldId id="494" r:id="rId88"/>
    <p:sldId id="495" r:id="rId89"/>
    <p:sldId id="517" r:id="rId90"/>
    <p:sldId id="527" r:id="rId91"/>
    <p:sldId id="529" r:id="rId92"/>
    <p:sldId id="530" r:id="rId93"/>
    <p:sldId id="531" r:id="rId94"/>
    <p:sldId id="532" r:id="rId95"/>
    <p:sldId id="268" r:id="rId96"/>
    <p:sldId id="44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524"/>
            <p14:sldId id="372"/>
            <p14:sldId id="525"/>
            <p14:sldId id="526"/>
            <p14:sldId id="521"/>
            <p14:sldId id="522"/>
            <p14:sldId id="376"/>
            <p14:sldId id="498"/>
            <p14:sldId id="496"/>
            <p14:sldId id="497"/>
            <p14:sldId id="499"/>
            <p14:sldId id="500"/>
            <p14:sldId id="501"/>
            <p14:sldId id="503"/>
            <p14:sldId id="502"/>
            <p14:sldId id="504"/>
            <p14:sldId id="505"/>
            <p14:sldId id="506"/>
            <p14:sldId id="507"/>
            <p14:sldId id="508"/>
            <p14:sldId id="441"/>
            <p14:sldId id="534"/>
            <p14:sldId id="444"/>
            <p14:sldId id="442"/>
            <p14:sldId id="514"/>
            <p14:sldId id="515"/>
            <p14:sldId id="516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1" autoAdjust="0"/>
    <p:restoredTop sz="92626" autoAdjust="0"/>
  </p:normalViewPr>
  <p:slideViewPr>
    <p:cSldViewPr>
      <p:cViewPr varScale="1">
        <p:scale>
          <a:sx n="81" d="100"/>
          <a:sy n="81" d="100"/>
        </p:scale>
        <p:origin x="108" y="540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조회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상품 별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이체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ISA,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특정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접속 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OTP</a:t>
            </a:r>
          </a:p>
          <a:p>
            <a:pPr marL="342900" indent="-342900">
              <a:buAutoNum type="arabicPeriod" startAt="5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멤버십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등급별 혜택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46064" y="1700808"/>
            <a:ext cx="96120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6.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 -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입금 계좌지정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지연이체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IP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차단 알림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7.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사용자 정보수정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계좌 정보수정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My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메뉴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이체한도지정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계좌정지지정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8.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신용등급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등급별 혜택 및 제한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9.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알림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수익률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개인정보 수정 메일 알림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10.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Q&amp;A, FAQ,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채팅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11.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멤버십 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27686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749309" y="308580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170271" y="3196495"/>
            <a:ext cx="62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OTP</a:t>
            </a:r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29700" y="2167942"/>
            <a:ext cx="1005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endParaRPr lang="en-US" altLang="ko-KR" sz="1500" dirty="0"/>
          </a:p>
          <a:p>
            <a:r>
              <a:rPr lang="ko-KR" altLang="en-US" sz="1500" dirty="0"/>
              <a:t>비밀번호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931178" y="3213109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339139" y="3341190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203704" y="415641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703346" y="4292557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47B733-F369-4E5F-9F29-0553DCC0662C}"/>
              </a:ext>
            </a:extLst>
          </p:cNvPr>
          <p:cNvGrpSpPr/>
          <p:nvPr/>
        </p:nvGrpSpPr>
        <p:grpSpPr>
          <a:xfrm>
            <a:off x="8680063" y="2307102"/>
            <a:ext cx="1345590" cy="628650"/>
            <a:chOff x="8191487" y="1833580"/>
            <a:chExt cx="1345590" cy="628650"/>
          </a:xfrm>
        </p:grpSpPr>
        <p:pic>
          <p:nvPicPr>
            <p:cNvPr id="31" name="Picture 10" descr="C:\Users\Administrator.Sc-201906031910\Desktop\mainppt\png\mindmap\cir.png">
              <a:extLst>
                <a:ext uri="{FF2B5EF4-FFF2-40B4-BE49-F238E27FC236}">
                  <a16:creationId xmlns:a16="http://schemas.microsoft.com/office/drawing/2014/main" id="{E3C025ED-E2D0-4462-BF5E-A974FE3130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5" t="28575" r="27509" b="40880"/>
            <a:stretch/>
          </p:blipFill>
          <p:spPr bwMode="auto">
            <a:xfrm>
              <a:off x="8191487" y="1833580"/>
              <a:ext cx="134559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43153C-D42E-459A-8A34-DC12B979359F}"/>
                </a:ext>
              </a:extLst>
            </p:cNvPr>
            <p:cNvSpPr txBox="1"/>
            <p:nvPr/>
          </p:nvSpPr>
          <p:spPr>
            <a:xfrm>
              <a:off x="8546300" y="1950595"/>
              <a:ext cx="9695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/>
                <a:t>대출</a:t>
              </a:r>
              <a:endParaRPr lang="en-US" sz="1500" dirty="0"/>
            </a:p>
          </p:txBody>
        </p:sp>
      </p:grp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225384" y="5528244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32399" y="5650163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 : 1</a:t>
            </a:r>
            <a:r>
              <a:rPr lang="ko-KR" altLang="en-US" sz="1500" dirty="0"/>
              <a:t>채팅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>
            <a:off x="2998503" y="319684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929392" y="51015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8958382">
            <a:off x="8225052" y="276218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1810904">
            <a:off x="8282396" y="3231485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47" y="2957521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33" y="152098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28" y="5294560"/>
            <a:ext cx="1245862" cy="1048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DA728B-CCB2-4E5F-8430-E7E21FB553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0" y="3085806"/>
            <a:ext cx="1188542" cy="578549"/>
          </a:xfrm>
          <a:prstGeom prst="rect">
            <a:avLst/>
          </a:prstGeom>
        </p:spPr>
      </p:pic>
      <p:pic>
        <p:nvPicPr>
          <p:cNvPr id="49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EEE83E8-4302-4961-B8BD-EA4CD8E3C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6330471">
            <a:off x="7798926" y="2473329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0C9A9B-C8D2-44BE-9442-1F0C4F6BEECE}"/>
              </a:ext>
            </a:extLst>
          </p:cNvPr>
          <p:cNvGrpSpPr/>
          <p:nvPr/>
        </p:nvGrpSpPr>
        <p:grpSpPr>
          <a:xfrm>
            <a:off x="7627418" y="1712975"/>
            <a:ext cx="1345590" cy="628650"/>
            <a:chOff x="8191487" y="1833580"/>
            <a:chExt cx="1345590" cy="628650"/>
          </a:xfrm>
        </p:grpSpPr>
        <p:pic>
          <p:nvPicPr>
            <p:cNvPr id="51" name="Picture 10" descr="C:\Users\Administrator.Sc-201906031910\Desktop\mainppt\png\mindmap\cir.png">
              <a:extLst>
                <a:ext uri="{FF2B5EF4-FFF2-40B4-BE49-F238E27FC236}">
                  <a16:creationId xmlns:a16="http://schemas.microsoft.com/office/drawing/2014/main" id="{5EE76AE8-1A2D-45A4-AA3D-FB9F97F1B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5" t="28575" r="27509" b="40880"/>
            <a:stretch/>
          </p:blipFill>
          <p:spPr bwMode="auto">
            <a:xfrm>
              <a:off x="8191487" y="1833580"/>
              <a:ext cx="134559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A4A29A-E7BC-47E9-8304-CDF972C2A2C0}"/>
                </a:ext>
              </a:extLst>
            </p:cNvPr>
            <p:cNvSpPr txBox="1"/>
            <p:nvPr/>
          </p:nvSpPr>
          <p:spPr>
            <a:xfrm>
              <a:off x="8415274" y="1950595"/>
              <a:ext cx="11005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/>
                <a:t>예금</a:t>
              </a:r>
              <a:r>
                <a:rPr lang="en-US" altLang="ko-KR" sz="1500" dirty="0"/>
                <a:t>·</a:t>
              </a:r>
              <a:r>
                <a:rPr lang="ko-KR" altLang="en-US" sz="1500" dirty="0"/>
                <a:t>적금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43378"/>
              </p:ext>
            </p:extLst>
          </p:nvPr>
        </p:nvGraphicFramePr>
        <p:xfrm>
          <a:off x="338739" y="1697501"/>
          <a:ext cx="11517899" cy="311446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모든 고객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상품안내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메뉴 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1934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718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2531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latin typeface="고딕"/>
                          <a:ea typeface="배달의민족 한나체 Air" pitchFamily="50" charset="-127"/>
                        </a:rPr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비회원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/>
                        <a:t>중단 화면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5366"/>
              </p:ext>
            </p:extLst>
          </p:nvPr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59015"/>
              </p:ext>
            </p:extLst>
          </p:nvPr>
        </p:nvGraphicFramePr>
        <p:xfrm>
          <a:off x="338739" y="1697501"/>
          <a:ext cx="11517899" cy="2928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56689"/>
              </p:ext>
            </p:extLst>
          </p:nvPr>
        </p:nvGraphicFramePr>
        <p:xfrm>
          <a:off x="338739" y="1697501"/>
          <a:ext cx="11517899" cy="364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예정시간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정보송금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지연이체 등록계좌정보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지연시간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25898"/>
              </p:ext>
            </p:extLst>
          </p:nvPr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39688"/>
              </p:ext>
            </p:extLst>
          </p:nvPr>
        </p:nvGraphicFramePr>
        <p:xfrm>
          <a:off x="338739" y="1697501"/>
          <a:ext cx="11517899" cy="20326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금융 상품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 안내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투자정보 수령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요청 버튼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</a:p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  <a:ea typeface="배달의민족 한나체 Air" pitchFamily="50" charset="-127"/>
                        </a:rPr>
                        <a:t>2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  <a:ea typeface="배달의민족 한나체 Air" pitchFamily="50" charset="-127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4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48941"/>
              </p:ext>
            </p:extLst>
          </p:nvPr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86159"/>
              </p:ext>
            </p:extLst>
          </p:nvPr>
        </p:nvGraphicFramePr>
        <p:xfrm>
          <a:off x="338739" y="1697501"/>
          <a:ext cx="11517899" cy="38328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OTP, </a:t>
                      </a:r>
                      <a:r>
                        <a:rPr lang="ko-KR" altLang="en-US" sz="1400" dirty="0"/>
                        <a:t>신 입금계좌지정 서비스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지연이체 서비스 </a:t>
                      </a:r>
                      <a:r>
                        <a:rPr lang="en-US" altLang="ko-KR" sz="1400" dirty="0"/>
                        <a:t>, 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 서비스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안내문구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발급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발급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이용기기 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발급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기기정보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등록문구설정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설정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14109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해지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4385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3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571993"/>
              </p:ext>
            </p:extLst>
          </p:nvPr>
        </p:nvGraphicFramePr>
        <p:xfrm>
          <a:off x="338739" y="1697501"/>
          <a:ext cx="11517899" cy="35340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입금계좌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지정서비스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미지정계좌 이체한도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최근이체 계좌 리스트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한도설정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이체계좌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1469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32345"/>
              </p:ext>
            </p:extLst>
          </p:nvPr>
        </p:nvGraphicFramePr>
        <p:xfrm>
          <a:off x="338739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알림 수신여부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정보가 유효하지 않을 경우 유효하지 않은 경우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94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1967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76528"/>
              </p:ext>
            </p:extLst>
          </p:nvPr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55225"/>
              </p:ext>
            </p:extLst>
          </p:nvPr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86368"/>
              </p:ext>
            </p:extLst>
          </p:nvPr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자주 쓰는 입금계좌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 입력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99832"/>
              </p:ext>
            </p:extLst>
          </p:nvPr>
        </p:nvGraphicFramePr>
        <p:xfrm>
          <a:off x="338739" y="1697501"/>
          <a:ext cx="11517899" cy="31742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1934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718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53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7193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39875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평생계좌번호가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11226"/>
              </p:ext>
            </p:extLst>
          </p:nvPr>
        </p:nvGraphicFramePr>
        <p:xfrm>
          <a:off x="335360" y="1697501"/>
          <a:ext cx="11517899" cy="20288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9000"/>
                        </a:lnSpc>
                      </a:pPr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76142"/>
              </p:ext>
            </p:extLst>
          </p:nvPr>
        </p:nvGraphicFramePr>
        <p:xfrm>
          <a:off x="335360" y="1697501"/>
          <a:ext cx="11517899" cy="31423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61251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18112"/>
              </p:ext>
            </p:extLst>
          </p:nvPr>
        </p:nvGraphicFramePr>
        <p:xfrm>
          <a:off x="335360" y="2122114"/>
          <a:ext cx="11517899" cy="72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102736382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88526150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0477421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743037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8115661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8483720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상담원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-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문의사항 목록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답변 여부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선택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23220847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87556194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67293"/>
              </p:ext>
            </p:extLst>
          </p:nvPr>
        </p:nvGraphicFramePr>
        <p:xfrm>
          <a:off x="335359" y="2824857"/>
          <a:ext cx="11517899" cy="360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36379206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991742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96007196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43056979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1858628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6099756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채팅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1:1 </a:t>
                      </a:r>
                      <a:r>
                        <a:rPr lang="ko-KR" altLang="en-US" sz="1400" b="0" dirty="0"/>
                        <a:t>실시간 채팅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4749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42290"/>
              </p:ext>
            </p:extLst>
          </p:nvPr>
        </p:nvGraphicFramePr>
        <p:xfrm>
          <a:off x="1127448" y="1668110"/>
          <a:ext cx="10363200" cy="37092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3248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44044939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이체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사용자차단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ISA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OTP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관리자페이지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1:1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채팅기능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ko-KR" baseline="0" dirty="0">
                          <a:highlight>
                            <a:srgbClr val="00FF00"/>
                          </a:highlight>
                        </a:rPr>
                        <a:t>, PW </a:t>
                      </a:r>
                      <a:r>
                        <a:rPr lang="ko-KR" altLang="en-US" baseline="0" dirty="0">
                          <a:highlight>
                            <a:srgbClr val="00FF00"/>
                          </a:highlight>
                        </a:rPr>
                        <a:t>찾기</a:t>
                      </a:r>
                      <a:br>
                        <a:rPr lang="en-US" altLang="ko-KR" dirty="0">
                          <a:highlight>
                            <a:srgbClr val="00FF00"/>
                          </a:highlight>
                        </a:rPr>
                      </a:b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회원정보 수정</a:t>
                      </a:r>
                      <a:endParaRPr lang="en-US" altLang="ko-KR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IP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차단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FF"/>
                          </a:highlight>
                        </a:rPr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상품메뉴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핸드폰인증창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모양만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mymenu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메일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계좌정보수정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가입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상품내역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가입신청 처리</a:t>
            </a: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1:1 </a:t>
            </a:r>
            <a:r>
              <a:rPr lang="ko-KR" altLang="en-US" sz="1300" dirty="0">
                <a:solidFill>
                  <a:prstClr val="black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2353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간편함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고객응대의 부족함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편리한 </a:t>
                      </a: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금융삼품의</a:t>
                      </a:r>
                      <a:r>
                        <a:rPr lang="ko-KR" altLang="en-US" dirty="0"/>
                        <a:t> 미약함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답변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정산</a:t>
            </a: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멤버십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멤버십등급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거래제한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등급 조건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서버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상태 확인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상품별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등락률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고객센터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6396</TotalTime>
  <Words>3099</Words>
  <Application>Microsoft Office PowerPoint</Application>
  <PresentationFormat>와이드스크린</PresentationFormat>
  <Paragraphs>1549</Paragraphs>
  <Slides>96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1" baseType="lpstr">
      <vt:lpstr>고딕</vt:lpstr>
      <vt:lpstr>나눔고딕</vt:lpstr>
      <vt:lpstr>맑은 고딕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414</cp:revision>
  <dcterms:created xsi:type="dcterms:W3CDTF">2019-09-08T16:26:07Z</dcterms:created>
  <dcterms:modified xsi:type="dcterms:W3CDTF">2019-10-02T07:04:02Z</dcterms:modified>
</cp:coreProperties>
</file>